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3" r:id="rId3"/>
    <p:sldId id="258" r:id="rId4"/>
    <p:sldId id="261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6600CC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58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216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3462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731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7929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772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924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254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309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007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77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397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223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744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384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BA6A-DDB3-465A-9770-4895D0DA6CC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25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EBA6A-DDB3-465A-9770-4895D0DA6CC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AC87F2D-07B8-4F11-B749-03170A4D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67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1A4C75-1CF9-48B1-9452-A217EEFF0C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7" y="0"/>
            <a:ext cx="12049386" cy="67777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  <a:reflection endPos="65000" dist="50800" dir="5400000" sy="-100000" algn="bl" rotWithShape="0"/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A71F0BF-9EDD-4E64-82C2-98079C903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816" y="5451849"/>
            <a:ext cx="11616314" cy="120874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Georgia" panose="02040502050405020303" pitchFamily="18" charset="0"/>
              </a:rPr>
              <a:t>Педагог дополнительного образования МУ ДО «ЦДОД № 9» 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Georgia" panose="02040502050405020303" pitchFamily="18" charset="0"/>
              </a:rPr>
              <a:t>Нехорошев Степан Александрович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58E545-448A-4FDD-BCAF-6F40FD928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816" y="197404"/>
            <a:ext cx="11716982" cy="363636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6600CC"/>
                </a:solidFill>
                <a:latin typeface="Georgia" panose="02040502050405020303" pitchFamily="18" charset="0"/>
              </a:rPr>
              <a:t>Критерии оценки </a:t>
            </a:r>
            <a:br>
              <a:rPr lang="ru-RU" sz="4000" b="1" dirty="0">
                <a:solidFill>
                  <a:srgbClr val="6600CC"/>
                </a:solidFill>
                <a:latin typeface="Georgia" panose="02040502050405020303" pitchFamily="18" charset="0"/>
              </a:rPr>
            </a:br>
            <a:r>
              <a:rPr lang="ru-RU" sz="4000" b="1" dirty="0">
                <a:solidFill>
                  <a:srgbClr val="6600CC"/>
                </a:solidFill>
                <a:latin typeface="Georgia" panose="02040502050405020303" pitchFamily="18" charset="0"/>
              </a:rPr>
              <a:t>дополнительной общеобразовательной программы – дополнительной общеобразовательной программы </a:t>
            </a:r>
            <a:br>
              <a:rPr lang="ru-RU" sz="4000" b="1" dirty="0">
                <a:solidFill>
                  <a:srgbClr val="6600CC"/>
                </a:solidFill>
                <a:latin typeface="Georgia" panose="02040502050405020303" pitchFamily="18" charset="0"/>
              </a:rPr>
            </a:br>
            <a:r>
              <a:rPr lang="ru-RU" sz="4000" b="1" dirty="0">
                <a:solidFill>
                  <a:srgbClr val="6600CC"/>
                </a:solidFill>
                <a:latin typeface="Georgia" panose="02040502050405020303" pitchFamily="18" charset="0"/>
              </a:rPr>
              <a:t>«Футбольный мяч», результативность и качество ее реализации</a:t>
            </a:r>
          </a:p>
        </p:txBody>
      </p:sp>
    </p:spTree>
    <p:extLst>
      <p:ext uri="{BB962C8B-B14F-4D97-AF65-F5344CB8AC3E}">
        <p14:creationId xmlns:p14="http://schemas.microsoft.com/office/powerpoint/2010/main" val="4171281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D5E94-E8CB-46CA-BE11-C90307934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86" y="-1"/>
            <a:ext cx="11973886" cy="1820411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Georgia" panose="02040502050405020303" pitchFamily="18" charset="0"/>
              </a:rPr>
              <a:t>Дополнительная общеобразовательная программа – дополнительная общеразвивающая программа </a:t>
            </a:r>
            <a:br>
              <a:rPr lang="ru-RU" sz="3200" dirty="0">
                <a:latin typeface="Georgia" panose="02040502050405020303" pitchFamily="18" charset="0"/>
              </a:rPr>
            </a:br>
            <a:r>
              <a:rPr lang="ru-RU" sz="3200" dirty="0">
                <a:latin typeface="Georgia" panose="02040502050405020303" pitchFamily="18" charset="0"/>
              </a:rPr>
              <a:t>«Футбольный мяч»</a:t>
            </a:r>
            <a:endParaRPr lang="ru-RU" sz="3100" dirty="0">
              <a:latin typeface="Georgia" panose="02040502050405020303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28264A-3013-4673-AE3B-672D03BA41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2455" y="1713452"/>
            <a:ext cx="10440099" cy="1585519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Направленность: физкультурно-спортивная;</a:t>
            </a:r>
          </a:p>
          <a:p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</a:rPr>
              <a:t>Срок реализации – 1 год;</a:t>
            </a:r>
          </a:p>
          <a:p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</a:rPr>
              <a:t>Возраст обучающихся - 8-10 лет.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CE8CF8C-1AEF-4169-81DB-E8EDC1F4AF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8114" y="3106024"/>
            <a:ext cx="11973886" cy="3751976"/>
          </a:xfrm>
        </p:spPr>
        <p:txBody>
          <a:bodyPr>
            <a:noAutofit/>
          </a:bodyPr>
          <a:lstStyle/>
          <a:p>
            <a:pPr marL="400050" lvl="1" indent="0" algn="just">
              <a:buNone/>
              <a:tabLst>
                <a:tab pos="4229100" algn="l"/>
                <a:tab pos="4343400" algn="l"/>
              </a:tabLst>
            </a:pPr>
            <a:r>
              <a:rPr lang="ru-RU" dirty="0">
                <a:solidFill>
                  <a:schemeClr val="tx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Мини футбол, как вид спорта, активно способствует оздоровлению и закаливанию организма, благоприятно сказывается на деятельность органов дыхания и кровообращения, опорно-двигательного аппарата и центральной нервной системы. </a:t>
            </a:r>
          </a:p>
          <a:p>
            <a:pPr marL="400050" lvl="1" indent="0" algn="just">
              <a:buNone/>
              <a:tabLst>
                <a:tab pos="4229100" algn="l"/>
                <a:tab pos="4343400" algn="l"/>
              </a:tabLst>
            </a:pPr>
            <a:r>
              <a:rPr lang="ru-RU" dirty="0">
                <a:solidFill>
                  <a:schemeClr val="tx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Эта игра способствует воспитанию у учащихся ряда  физических качеств: быстроты, ловкости, силы, выносливости, гибкости, а также вырабатывает такие необходимые для современного человека свойства личности, как смелость, решительность, мужество, чувство товарищества и коллективизма, дисциплинированность, выдержку и самообладание.</a:t>
            </a:r>
            <a:r>
              <a:rPr lang="ru-RU" b="1" dirty="0">
                <a:solidFill>
                  <a:schemeClr val="tx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</a:p>
          <a:p>
            <a:pPr marL="400050" lvl="1" indent="0" algn="just">
              <a:buNone/>
              <a:tabLst>
                <a:tab pos="4229100" algn="l"/>
                <a:tab pos="4343400" algn="l"/>
              </a:tabLst>
            </a:pPr>
            <a:endParaRPr lang="ru-RU" b="1" dirty="0">
              <a:solidFill>
                <a:schemeClr val="tx1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  <a:tabLst>
                <a:tab pos="4229100" algn="l"/>
                <a:tab pos="4343400" algn="l"/>
              </a:tabLst>
            </a:pPr>
            <a:r>
              <a:rPr lang="ru-RU" sz="1800" b="1" dirty="0">
                <a:solidFill>
                  <a:schemeClr val="tx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Особое внимание в данной программе уделяется общему оздоровлению детского организма, </a:t>
            </a:r>
          </a:p>
          <a:p>
            <a:pPr marL="0" indent="0" algn="ctr">
              <a:buNone/>
              <a:tabLst>
                <a:tab pos="4229100" algn="l"/>
                <a:tab pos="4343400" algn="l"/>
              </a:tabLst>
            </a:pPr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ч</a:t>
            </a:r>
            <a:r>
              <a:rPr lang="ru-RU" sz="1800" b="1" dirty="0">
                <a:solidFill>
                  <a:schemeClr val="tx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ерез изучение первых навыков игры в мини-футбол. </a:t>
            </a:r>
          </a:p>
        </p:txBody>
      </p:sp>
    </p:spTree>
    <p:extLst>
      <p:ext uri="{BB962C8B-B14F-4D97-AF65-F5344CB8AC3E}">
        <p14:creationId xmlns:p14="http://schemas.microsoft.com/office/powerpoint/2010/main" val="2389991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914F59-DC77-43F2-B938-539036935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947" y="0"/>
            <a:ext cx="11999053" cy="729842"/>
          </a:xfrm>
        </p:spPr>
        <p:txBody>
          <a:bodyPr/>
          <a:lstStyle/>
          <a:p>
            <a:pPr algn="ctr"/>
            <a:r>
              <a:rPr lang="ru-RU" dirty="0">
                <a:latin typeface="Georgia" panose="02040502050405020303" pitchFamily="18" charset="0"/>
              </a:rPr>
              <a:t>Цели и задачи программы: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E3EDC9-9D7A-4E4C-86AC-39B8ADF71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947" y="1275127"/>
            <a:ext cx="11999053" cy="55199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latin typeface="Georgia" panose="02040502050405020303" pitchFamily="18" charset="0"/>
              </a:rPr>
              <a:t>Цель</a:t>
            </a:r>
            <a:r>
              <a:rPr lang="en-US" sz="2800" b="1" dirty="0">
                <a:latin typeface="Georgia" panose="02040502050405020303" pitchFamily="18" charset="0"/>
              </a:rPr>
              <a:t> </a:t>
            </a:r>
            <a:r>
              <a:rPr lang="ru-RU" sz="2800" b="1" dirty="0">
                <a:latin typeface="Georgia" panose="02040502050405020303" pitchFamily="18" charset="0"/>
              </a:rPr>
              <a:t>программы</a:t>
            </a:r>
            <a:r>
              <a:rPr lang="en-US" sz="2800" b="1" dirty="0">
                <a:latin typeface="Georgia" panose="02040502050405020303" pitchFamily="18" charset="0"/>
              </a:rPr>
              <a:t> - </a:t>
            </a:r>
            <a:r>
              <a:rPr lang="ru-RU" sz="2800" dirty="0">
                <a:latin typeface="Georgia" panose="02040502050405020303" pitchFamily="18" charset="0"/>
              </a:rPr>
              <a:t>освоение основных технико-тактических действий, роли игрока в соответствии со своими возможностями и мотивацией, а также определение роли мини-футбола в своем ближайшем будущем. </a:t>
            </a:r>
          </a:p>
          <a:p>
            <a:pPr marL="0" indent="0">
              <a:buNone/>
            </a:pPr>
            <a:r>
              <a:rPr lang="ru-RU" sz="2800" b="1" dirty="0">
                <a:latin typeface="Georgia" panose="02040502050405020303" pitchFamily="18" charset="0"/>
              </a:rPr>
              <a:t>Основные задачи:</a:t>
            </a:r>
          </a:p>
          <a:p>
            <a:pPr>
              <a:buFontTx/>
              <a:buChar char="-"/>
            </a:pPr>
            <a:r>
              <a:rPr lang="ru-RU" sz="2800" dirty="0">
                <a:latin typeface="Georgia" panose="02040502050405020303" pitchFamily="18" charset="0"/>
              </a:rPr>
              <a:t>ознакомить с базовыми знаниями об игре в мини футбол;</a:t>
            </a:r>
          </a:p>
          <a:p>
            <a:pPr>
              <a:buFontTx/>
              <a:buChar char="-"/>
            </a:pPr>
            <a:r>
              <a:rPr lang="ru-RU" sz="2800" dirty="0">
                <a:latin typeface="Georgia" panose="02040502050405020303" pitchFamily="18" charset="0"/>
              </a:rPr>
              <a:t>научить основным приёмам техники и тактики игры в мини-футбол; </a:t>
            </a:r>
          </a:p>
          <a:p>
            <a:pPr>
              <a:buFontTx/>
              <a:buChar char="-"/>
            </a:pPr>
            <a:r>
              <a:rPr lang="ru-RU" sz="2800" dirty="0">
                <a:latin typeface="Georgia" panose="02040502050405020303" pitchFamily="18" charset="0"/>
              </a:rPr>
              <a:t>научить осознанному поведению в коллективе и обществе;</a:t>
            </a:r>
          </a:p>
          <a:p>
            <a:pPr marL="0" indent="0">
              <a:buNone/>
            </a:pPr>
            <a:r>
              <a:rPr lang="ru-RU" sz="2800" dirty="0">
                <a:latin typeface="Georgia" panose="02040502050405020303" pitchFamily="18" charset="0"/>
              </a:rPr>
              <a:t>-   формировать наблюдательность, умение применять полученные навыки и оценивать свои 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3984297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3431BC-95ED-4592-AA4E-0FE99B8C5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337" y="0"/>
            <a:ext cx="11990664" cy="763398"/>
          </a:xfrm>
        </p:spPr>
        <p:txBody>
          <a:bodyPr/>
          <a:lstStyle/>
          <a:p>
            <a:pPr algn="ctr"/>
            <a:r>
              <a:rPr lang="ru-RU" dirty="0">
                <a:latin typeface="Georgia" panose="02040502050405020303" pitchFamily="18" charset="0"/>
              </a:rPr>
              <a:t>Ожидаемые результаты:	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F60734-2499-4A65-8E73-AB133F69C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837" y="1266738"/>
            <a:ext cx="11915163" cy="5251292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Личностные:</a:t>
            </a:r>
          </a:p>
          <a:p>
            <a:pPr>
              <a:buFontTx/>
              <a:buChar char="-"/>
            </a:pP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положительный стимул и познавательный интерес к спорту, в частности к мини-футболу;</a:t>
            </a:r>
          </a:p>
          <a:p>
            <a:pPr>
              <a:buFontTx/>
              <a:buChar char="-"/>
            </a:pP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интерес к посещению спортивных состязаний;</a:t>
            </a:r>
          </a:p>
          <a:p>
            <a:pPr>
              <a:buFontTx/>
              <a:buChar char="-"/>
            </a:pP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мотивированный подход к применению полученных теоретических и практических знаний в других сферах  жизни;</a:t>
            </a:r>
          </a:p>
          <a:p>
            <a:pPr>
              <a:buFontTx/>
              <a:buChar char="-"/>
            </a:pP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личностный рост относительно себя «прошлого и настоящего».</a:t>
            </a: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Предметные:</a:t>
            </a:r>
          </a:p>
          <a:p>
            <a:pPr>
              <a:buFontTx/>
              <a:buChar char="-"/>
            </a:pP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приобретение знаний об основах техники и тактики футбола;</a:t>
            </a:r>
          </a:p>
          <a:p>
            <a:pPr>
              <a:buFontTx/>
              <a:buChar char="-"/>
            </a:pP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освоение технически грамотного выполнения физических упражнений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1570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5780C0-6DA4-4B8C-A51C-4D9479E56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826" y="246186"/>
            <a:ext cx="12040174" cy="99538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Georgia" panose="02040502050405020303" pitchFamily="18" charset="0"/>
              </a:rPr>
              <a:t>Показатели результативности ДОП- ДОП </a:t>
            </a:r>
            <a:br>
              <a:rPr lang="ru-RU" dirty="0">
                <a:latin typeface="Georgia" panose="02040502050405020303" pitchFamily="18" charset="0"/>
              </a:rPr>
            </a:br>
            <a:r>
              <a:rPr lang="ru-RU" dirty="0">
                <a:latin typeface="Georgia" panose="02040502050405020303" pitchFamily="18" charset="0"/>
              </a:rPr>
              <a:t>«Футбольный мяч»: </a:t>
            </a:r>
            <a:br>
              <a:rPr lang="ru-RU" dirty="0">
                <a:latin typeface="Georgia" panose="02040502050405020303" pitchFamily="18" charset="0"/>
              </a:rPr>
            </a:br>
            <a:endParaRPr lang="ru-RU" sz="2000" dirty="0">
              <a:latin typeface="Georgia" panose="02040502050405020303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1637404"/>
              </p:ext>
            </p:extLst>
          </p:nvPr>
        </p:nvGraphicFramePr>
        <p:xfrm>
          <a:off x="151824" y="1778328"/>
          <a:ext cx="12040175" cy="1212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13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55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68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45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2093">
                <a:tc>
                  <a:txBody>
                    <a:bodyPr/>
                    <a:lstStyle/>
                    <a:p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235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Georgia" panose="02040502050405020303" pitchFamily="18" charset="0"/>
                        </a:rPr>
                        <a:t>Внутриучрежденческий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Georgia" panose="02040502050405020303" pitchFamily="18" charset="0"/>
                        </a:rPr>
                        <a:t>3 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Georgia" panose="02040502050405020303" pitchFamily="18" charset="0"/>
                        </a:rPr>
                        <a:t>2 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Georgia" panose="02040502050405020303" pitchFamily="18" charset="0"/>
                        </a:rPr>
                        <a:t>3 мероприятия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235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Georgia" panose="02040502050405020303" pitchFamily="18" charset="0"/>
                        </a:rPr>
                        <a:t>Муниципальный</a:t>
                      </a:r>
                      <a:r>
                        <a:rPr lang="ru-RU" sz="1600" baseline="0" dirty="0">
                          <a:latin typeface="Georgia" panose="02040502050405020303" pitchFamily="18" charset="0"/>
                        </a:rPr>
                        <a:t> уровень</a:t>
                      </a:r>
                      <a:endParaRPr lang="ru-RU" sz="16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Georgia" panose="02040502050405020303" pitchFamily="18" charset="0"/>
                        </a:rPr>
                        <a:t>1 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Georgia" panose="02040502050405020303" pitchFamily="18" charset="0"/>
                        </a:rPr>
                        <a:t>2 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Georgia" panose="02040502050405020303" pitchFamily="18" charset="0"/>
                        </a:rPr>
                        <a:t>1 мероприятие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603D5D6-148F-4F52-97E0-7774C169C7AE}"/>
              </a:ext>
            </a:extLst>
          </p:cNvPr>
          <p:cNvSpPr txBox="1"/>
          <p:nvPr/>
        </p:nvSpPr>
        <p:spPr>
          <a:xfrm>
            <a:off x="151825" y="1365283"/>
            <a:ext cx="120401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Georgia" panose="02040502050405020303" pitchFamily="18" charset="0"/>
              </a:rPr>
              <a:t>Уровень участия учащихся в мероприятиях различного уровня</a:t>
            </a:r>
            <a:r>
              <a:rPr lang="ru-RU" sz="1800" dirty="0"/>
              <a:t>	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94A753-EC23-4765-AAE0-032436996FF1}"/>
              </a:ext>
            </a:extLst>
          </p:cNvPr>
          <p:cNvSpPr txBox="1"/>
          <p:nvPr/>
        </p:nvSpPr>
        <p:spPr>
          <a:xfrm>
            <a:off x="151823" y="3175557"/>
            <a:ext cx="120401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Georgia" panose="02040502050405020303" pitchFamily="18" charset="0"/>
              </a:rPr>
              <a:t>Сохранность контингента и освоение программы</a:t>
            </a:r>
          </a:p>
        </p:txBody>
      </p:sp>
      <p:graphicFrame>
        <p:nvGraphicFramePr>
          <p:cNvPr id="15" name="Таблица 15">
            <a:extLst>
              <a:ext uri="{FF2B5EF4-FFF2-40B4-BE49-F238E27FC236}">
                <a16:creationId xmlns:a16="http://schemas.microsoft.com/office/drawing/2014/main" id="{EF156A54-0E52-404B-9D5A-A5081F4C32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8838722"/>
              </p:ext>
            </p:extLst>
          </p:nvPr>
        </p:nvGraphicFramePr>
        <p:xfrm>
          <a:off x="151824" y="3607646"/>
          <a:ext cx="12040176" cy="110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0044">
                  <a:extLst>
                    <a:ext uri="{9D8B030D-6E8A-4147-A177-3AD203B41FA5}">
                      <a16:colId xmlns:a16="http://schemas.microsoft.com/office/drawing/2014/main" val="870432748"/>
                    </a:ext>
                  </a:extLst>
                </a:gridCol>
                <a:gridCol w="3010044">
                  <a:extLst>
                    <a:ext uri="{9D8B030D-6E8A-4147-A177-3AD203B41FA5}">
                      <a16:colId xmlns:a16="http://schemas.microsoft.com/office/drawing/2014/main" val="3774855347"/>
                    </a:ext>
                  </a:extLst>
                </a:gridCol>
                <a:gridCol w="3010044">
                  <a:extLst>
                    <a:ext uri="{9D8B030D-6E8A-4147-A177-3AD203B41FA5}">
                      <a16:colId xmlns:a16="http://schemas.microsoft.com/office/drawing/2014/main" val="219792393"/>
                    </a:ext>
                  </a:extLst>
                </a:gridCol>
                <a:gridCol w="3010044">
                  <a:extLst>
                    <a:ext uri="{9D8B030D-6E8A-4147-A177-3AD203B41FA5}">
                      <a16:colId xmlns:a16="http://schemas.microsoft.com/office/drawing/2014/main" val="2614015251"/>
                    </a:ext>
                  </a:extLst>
                </a:gridCol>
              </a:tblGrid>
              <a:tr h="287799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Кол-во групп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Кол-во человек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Сохранность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7193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2018-2019 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673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2019-2020 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916940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15F443BA-E599-473C-B3E6-18DAF9009A67}"/>
              </a:ext>
            </a:extLst>
          </p:cNvPr>
          <p:cNvSpPr txBox="1"/>
          <p:nvPr/>
        </p:nvSpPr>
        <p:spPr>
          <a:xfrm>
            <a:off x="151827" y="4945309"/>
            <a:ext cx="120401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Georgia" panose="02040502050405020303" pitchFamily="18" charset="0"/>
              </a:rPr>
              <a:t>Уровень учебных достижений</a:t>
            </a:r>
          </a:p>
        </p:txBody>
      </p:sp>
      <p:graphicFrame>
        <p:nvGraphicFramePr>
          <p:cNvPr id="18" name="Таблица 15">
            <a:extLst>
              <a:ext uri="{FF2B5EF4-FFF2-40B4-BE49-F238E27FC236}">
                <a16:creationId xmlns:a16="http://schemas.microsoft.com/office/drawing/2014/main" id="{97E86A5E-8670-4CFD-9321-7BB33B486D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5129156"/>
              </p:ext>
            </p:extLst>
          </p:nvPr>
        </p:nvGraphicFramePr>
        <p:xfrm>
          <a:off x="151824" y="5314641"/>
          <a:ext cx="12040176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0044">
                  <a:extLst>
                    <a:ext uri="{9D8B030D-6E8A-4147-A177-3AD203B41FA5}">
                      <a16:colId xmlns:a16="http://schemas.microsoft.com/office/drawing/2014/main" val="870432748"/>
                    </a:ext>
                  </a:extLst>
                </a:gridCol>
                <a:gridCol w="3010044">
                  <a:extLst>
                    <a:ext uri="{9D8B030D-6E8A-4147-A177-3AD203B41FA5}">
                      <a16:colId xmlns:a16="http://schemas.microsoft.com/office/drawing/2014/main" val="3774855347"/>
                    </a:ext>
                  </a:extLst>
                </a:gridCol>
                <a:gridCol w="3010044">
                  <a:extLst>
                    <a:ext uri="{9D8B030D-6E8A-4147-A177-3AD203B41FA5}">
                      <a16:colId xmlns:a16="http://schemas.microsoft.com/office/drawing/2014/main" val="219792393"/>
                    </a:ext>
                  </a:extLst>
                </a:gridCol>
                <a:gridCol w="3010044">
                  <a:extLst>
                    <a:ext uri="{9D8B030D-6E8A-4147-A177-3AD203B41FA5}">
                      <a16:colId xmlns:a16="http://schemas.microsoft.com/office/drawing/2014/main" val="26140152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Высокий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Средний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Низкий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7193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2018-2019 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673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2019-2020 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Georgia" panose="02040502050405020303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916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9851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25B7BDDE-C901-4A91-93FD-EB8675D6A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280" y="1853967"/>
            <a:ext cx="11948720" cy="473978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Удовлетворённость учащимися и их родителями качеством образовательной деятельности составил 100%;</a:t>
            </a: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Общий уровень мотивированности к продолжению занятием спортом у учащихся составил 100%; </a:t>
            </a: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Общее количество выпускников по окончании учебного года по программе «Футбольный мяч», перешедших на следующую ступень обучения по дополнительной общеобразовательной программе – дополнительной общеразвивающей программе   «Футбольный матч» составил 100%.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9204106-3FC8-4289-BEDF-1F456BCC6D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3280" y="204438"/>
            <a:ext cx="1194871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Georgia" panose="02040502050405020303" pitchFamily="18" charset="0"/>
              </a:rPr>
              <a:t>Уровень физической подготовленности, преемственности и воспитанности образования учащихся: </a:t>
            </a:r>
            <a:r>
              <a:rPr lang="ru-RU" sz="28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7837960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373</TotalTime>
  <Words>451</Words>
  <Application>Microsoft Office PowerPoint</Application>
  <PresentationFormat>Широкоэкранный</PresentationFormat>
  <Paragraphs>74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Georgia</vt:lpstr>
      <vt:lpstr>Wingdings 3</vt:lpstr>
      <vt:lpstr>Легкий дым</vt:lpstr>
      <vt:lpstr>Критерии оценки  дополнительной общеобразовательной программы – дополнительной общеобразовательной программы  «Футбольный мяч», результативность и качество ее реализации</vt:lpstr>
      <vt:lpstr>Дополнительная общеобразовательная программа – дополнительная общеразвивающая программа  «Футбольный мяч»</vt:lpstr>
      <vt:lpstr>Цели и задачи программы:</vt:lpstr>
      <vt:lpstr>Ожидаемые результаты: </vt:lpstr>
      <vt:lpstr>Показатели результативности ДОП- ДОП  «Футбольный мяч»:  </vt:lpstr>
      <vt:lpstr>Уровень физической подготовленности, преемственности и воспитанности образования учащихся: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Aleksandr</dc:creator>
  <cp:lastModifiedBy>Татьяна Калимова</cp:lastModifiedBy>
  <cp:revision>24</cp:revision>
  <dcterms:created xsi:type="dcterms:W3CDTF">2020-12-09T12:25:09Z</dcterms:created>
  <dcterms:modified xsi:type="dcterms:W3CDTF">2020-12-10T16:07:58Z</dcterms:modified>
</cp:coreProperties>
</file>